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Titillium Web"/>
      <p:regular r:id="rId28"/>
      <p:bold r:id="rId29"/>
      <p:italic r:id="rId30"/>
      <p:boldItalic r:id="rId31"/>
    </p:embeddedFont>
    <p:embeddedFont>
      <p:font typeface="Titillium Web Extra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Cecilia Beckerbau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24A1B7-BE82-4947-B288-EFBB9441E379}">
  <a:tblStyle styleId="{3124A1B7-BE82-4947-B288-EFBB9441E3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TitilliumWeb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TitilliumWeb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itilliumWeb-boldItalic.fntdata"/><Relationship Id="rId30" Type="http://schemas.openxmlformats.org/officeDocument/2006/relationships/font" Target="fonts/TitilliumWeb-italic.fntdata"/><Relationship Id="rId11" Type="http://schemas.openxmlformats.org/officeDocument/2006/relationships/slide" Target="slides/slide5.xml"/><Relationship Id="rId33" Type="http://schemas.openxmlformats.org/officeDocument/2006/relationships/font" Target="fonts/TitilliumWebExtraLight-bold.fntdata"/><Relationship Id="rId10" Type="http://schemas.openxmlformats.org/officeDocument/2006/relationships/slide" Target="slides/slide4.xml"/><Relationship Id="rId32" Type="http://schemas.openxmlformats.org/officeDocument/2006/relationships/font" Target="fonts/TitilliumWebExtraLight-regular.fntdata"/><Relationship Id="rId13" Type="http://schemas.openxmlformats.org/officeDocument/2006/relationships/slide" Target="slides/slide7.xml"/><Relationship Id="rId35" Type="http://schemas.openxmlformats.org/officeDocument/2006/relationships/font" Target="fonts/TitilliumWebExtra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TitilliumWebExtra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4-30T13:08:26.206">
    <p:pos x="6000" y="0"/>
    <p:text>DO NOT TOUCH OWEN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4-29T20:11:05.118">
    <p:pos x="282" y="998"/>
    <p:text>AT ALL, thank you</p:text>
  </p:cm>
  <p:cm authorId="0" idx="3" dt="2021-04-29T20:10:47.324">
    <p:pos x="282" y="1098"/>
    <p:text>OWEN DO NOT TOUCH THIS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4-30T13:08:13.077">
    <p:pos x="6000" y="0"/>
    <p:text>DO NOT TOUCH OWEN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04-30T13:08:02.187">
    <p:pos x="6000" y="0"/>
    <p:text>DO NOT TOUCH OWEN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d55c0da69d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d55c0da6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ad4fb03a9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ad4fb03a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d55c0da69d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d55c0da69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d131e6cadc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d131e6cad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d55c0da69d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d55c0da6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d55c0da69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d55c0da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d131e6c65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d131e6c6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d131e6c65b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d131e6c65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d131e6c65b_1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d131e6c65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d131e6c65b_1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d131e6c65b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d131e6c65b_1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d131e6c65b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d07cc9a139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d07cc9a1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d07cc9a139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d07cc9a1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d07cc9a139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d07cc9a13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d07cc9a139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d07cc9a13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d07cc9a139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d07cc9a13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d07cc9a139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d07cc9a13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d07cc9a139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d07cc9a13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jp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estcs.club/going_viral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4.xml"/><Relationship Id="rId4" Type="http://schemas.openxmlformats.org/officeDocument/2006/relationships/image" Target="../media/image1.png"/><Relationship Id="rId5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31.png"/><Relationship Id="rId5" Type="http://schemas.openxmlformats.org/officeDocument/2006/relationships/image" Target="../media/image7.jp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Relationship Id="rId5" Type="http://schemas.openxmlformats.org/officeDocument/2006/relationships/image" Target="../media/image10.jpg"/><Relationship Id="rId6" Type="http://schemas.openxmlformats.org/officeDocument/2006/relationships/image" Target="../media/image25.jpg"/><Relationship Id="rId7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6.jpg"/><Relationship Id="rId5" Type="http://schemas.openxmlformats.org/officeDocument/2006/relationships/image" Target="../media/image29.jpg"/><Relationship Id="rId6" Type="http://schemas.openxmlformats.org/officeDocument/2006/relationships/image" Target="../media/image27.jpg"/><Relationship Id="rId7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31.png"/><Relationship Id="rId6" Type="http://schemas.openxmlformats.org/officeDocument/2006/relationships/image" Target="../media/image4.png"/><Relationship Id="rId7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1.pn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type="ctrTitle"/>
          </p:nvPr>
        </p:nvSpPr>
        <p:spPr>
          <a:xfrm>
            <a:off x="2393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GOING VIRAL: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15"/>
          <p:cNvGrpSpPr/>
          <p:nvPr/>
        </p:nvGrpSpPr>
        <p:grpSpPr>
          <a:xfrm>
            <a:off x="6098775" y="277773"/>
            <a:ext cx="2777106" cy="2199665"/>
            <a:chOff x="4488075" y="2610625"/>
            <a:chExt cx="1999500" cy="1433100"/>
          </a:xfrm>
        </p:grpSpPr>
        <p:sp>
          <p:nvSpPr>
            <p:cNvPr id="781" name="Google Shape;781;p15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2" name="Google Shape;78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3" name="Google Shape;783;p15"/>
          <p:cNvPicPr preferRelativeResize="0"/>
          <p:nvPr/>
        </p:nvPicPr>
        <p:blipFill rotWithShape="1">
          <a:blip r:embed="rId4">
            <a:alphaModFix/>
          </a:blip>
          <a:srcRect b="23113" l="20653" r="0" t="20948"/>
          <a:stretch/>
        </p:blipFill>
        <p:spPr>
          <a:xfrm>
            <a:off x="4210350" y="3221625"/>
            <a:ext cx="3854851" cy="1528699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4" name="Google Shape;7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25" y="3247650"/>
            <a:ext cx="2625173" cy="1476649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4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BOARDD</a:t>
            </a:r>
            <a:r>
              <a:rPr lang="en"/>
              <a:t>:</a:t>
            </a:r>
            <a:endParaRPr/>
          </a:p>
        </p:txBody>
      </p:sp>
      <p:sp>
        <p:nvSpPr>
          <p:cNvPr id="896" name="Google Shape;896;p24"/>
          <p:cNvSpPr txBox="1"/>
          <p:nvPr>
            <p:ph idx="1" type="body"/>
          </p:nvPr>
        </p:nvSpPr>
        <p:spPr>
          <a:xfrm>
            <a:off x="739675" y="1217999"/>
            <a:ext cx="37308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we got it where it is: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Based on the </a:t>
            </a:r>
            <a:r>
              <a:rPr lang="en"/>
              <a:t>ESP32</a:t>
            </a:r>
            <a:r>
              <a:rPr lang="en"/>
              <a:t> and Sipeed Maixduino development boards. </a:t>
            </a:r>
            <a:endParaRPr/>
          </a:p>
        </p:txBody>
      </p:sp>
      <p:sp>
        <p:nvSpPr>
          <p:cNvPr id="897" name="Google Shape;897;p24"/>
          <p:cNvSpPr txBox="1"/>
          <p:nvPr>
            <p:ph idx="2" type="body"/>
          </p:nvPr>
        </p:nvSpPr>
        <p:spPr>
          <a:xfrm>
            <a:off x="4651950" y="1217999"/>
            <a:ext cx="3730800" cy="23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Final Design and Abilities: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Detect </a:t>
            </a:r>
            <a:r>
              <a:rPr lang="en"/>
              <a:t>respiratory</a:t>
            </a:r>
            <a:r>
              <a:rPr lang="en"/>
              <a:t> diseases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Estimate concentration of positive cases.</a:t>
            </a:r>
            <a:endParaRPr/>
          </a:p>
        </p:txBody>
      </p:sp>
      <p:grpSp>
        <p:nvGrpSpPr>
          <p:cNvPr id="898" name="Google Shape;898;p24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899" name="Google Shape;899;p24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0" name="Google Shape;90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" name="Google Shape;901;p24"/>
          <p:cNvGrpSpPr/>
          <p:nvPr/>
        </p:nvGrpSpPr>
        <p:grpSpPr>
          <a:xfrm>
            <a:off x="4695000" y="3549000"/>
            <a:ext cx="2993725" cy="1244036"/>
            <a:chOff x="4695000" y="3549000"/>
            <a:chExt cx="2993725" cy="1244036"/>
          </a:xfrm>
        </p:grpSpPr>
        <p:pic>
          <p:nvPicPr>
            <p:cNvPr id="902" name="Google Shape;90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5000" y="3549000"/>
              <a:ext cx="2211600" cy="1244025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903" name="Google Shape;903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06600" y="3549000"/>
              <a:ext cx="782125" cy="1244036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909" name="Google Shape;909;p2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0" name="Google Shape;9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713" y="1288100"/>
            <a:ext cx="1838205" cy="358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5"/>
          <p:cNvPicPr preferRelativeResize="0"/>
          <p:nvPr/>
        </p:nvPicPr>
        <p:blipFill rotWithShape="1">
          <a:blip r:embed="rId4">
            <a:alphaModFix/>
          </a:blip>
          <a:srcRect b="1883" l="8597" r="14978" t="0"/>
          <a:stretch/>
        </p:blipFill>
        <p:spPr>
          <a:xfrm>
            <a:off x="1566850" y="1321788"/>
            <a:ext cx="1662425" cy="35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455" y="1288100"/>
            <a:ext cx="1816130" cy="358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6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r>
              <a:rPr lang="en"/>
              <a:t>:</a:t>
            </a:r>
            <a:endParaRPr/>
          </a:p>
        </p:txBody>
      </p:sp>
      <p:sp>
        <p:nvSpPr>
          <p:cNvPr id="918" name="Google Shape;918;p26"/>
          <p:cNvSpPr txBox="1"/>
          <p:nvPr>
            <p:ph idx="1" type="body"/>
          </p:nvPr>
        </p:nvSpPr>
        <p:spPr>
          <a:xfrm>
            <a:off x="739675" y="1217999"/>
            <a:ext cx="37308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we got it where it is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Originally designed to work as an SQL database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Also hosted on firebase</a:t>
            </a:r>
            <a:endParaRPr/>
          </a:p>
        </p:txBody>
      </p:sp>
      <p:sp>
        <p:nvSpPr>
          <p:cNvPr id="919" name="Google Shape;919;p26"/>
          <p:cNvSpPr txBox="1"/>
          <p:nvPr>
            <p:ph idx="2" type="body"/>
          </p:nvPr>
        </p:nvSpPr>
        <p:spPr>
          <a:xfrm>
            <a:off x="4695000" y="1217999"/>
            <a:ext cx="3730800" cy="23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Final Design and Abilities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Now uses GeoJson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Able to work with thousands of BORADDS  </a:t>
            </a:r>
            <a:endParaRPr/>
          </a:p>
        </p:txBody>
      </p:sp>
      <p:grpSp>
        <p:nvGrpSpPr>
          <p:cNvPr id="920" name="Google Shape;920;p26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921" name="Google Shape;921;p26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2" name="Google Shape;9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3" name="Google Shape;9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400" y="3549000"/>
            <a:ext cx="1475000" cy="110625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4" name="Google Shape;9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013" y="3090925"/>
            <a:ext cx="1702175" cy="17021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Security and Privacy</a:t>
            </a:r>
            <a:r>
              <a:rPr lang="en"/>
              <a:t>:</a:t>
            </a:r>
            <a:endParaRPr/>
          </a:p>
        </p:txBody>
      </p:sp>
      <p:sp>
        <p:nvSpPr>
          <p:cNvPr id="930" name="Google Shape;930;p27"/>
          <p:cNvSpPr txBox="1"/>
          <p:nvPr>
            <p:ph idx="1" type="body"/>
          </p:nvPr>
        </p:nvSpPr>
        <p:spPr>
          <a:xfrm>
            <a:off x="739675" y="1217999"/>
            <a:ext cx="3730800" cy="3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it’s important: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Data </a:t>
            </a:r>
            <a:r>
              <a:rPr lang="en"/>
              <a:t>privacy and security is a growing concern in a modern world.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Many people may not like the idea of listening devices in public places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27"/>
          <p:cNvSpPr txBox="1"/>
          <p:nvPr>
            <p:ph idx="2" type="body"/>
          </p:nvPr>
        </p:nvSpPr>
        <p:spPr>
          <a:xfrm>
            <a:off x="4695000" y="1218000"/>
            <a:ext cx="37308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we have done: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All processing is done on the device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recordings are not stored or sent to the servers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devices do not differentiate between people, and can’t be used for facial recognition</a:t>
            </a:r>
            <a:endParaRPr/>
          </a:p>
        </p:txBody>
      </p:sp>
      <p:grpSp>
        <p:nvGrpSpPr>
          <p:cNvPr id="932" name="Google Shape;932;p27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933" name="Google Shape;933;p27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4" name="Google Shape;93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5" name="Google Shape;935;p27"/>
          <p:cNvPicPr preferRelativeResize="0"/>
          <p:nvPr/>
        </p:nvPicPr>
        <p:blipFill rotWithShape="1">
          <a:blip r:embed="rId4">
            <a:alphaModFix/>
          </a:blip>
          <a:srcRect b="27793" l="12643" r="12500" t="27913"/>
          <a:stretch/>
        </p:blipFill>
        <p:spPr>
          <a:xfrm>
            <a:off x="1473100" y="3740075"/>
            <a:ext cx="1850504" cy="1095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8"/>
          <p:cNvSpPr/>
          <p:nvPr/>
        </p:nvSpPr>
        <p:spPr>
          <a:xfrm>
            <a:off x="3670450" y="815436"/>
            <a:ext cx="4857392" cy="3781535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6E86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28"/>
          <p:cNvSpPr txBox="1"/>
          <p:nvPr>
            <p:ph idx="4294967295" type="body"/>
          </p:nvPr>
        </p:nvSpPr>
        <p:spPr>
          <a:xfrm>
            <a:off x="457200" y="631825"/>
            <a:ext cx="2383500" cy="3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WEBSITE: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How we got it where it is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Front page/ about us page made with Mobirise(to start)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Map uses Azure maps api </a:t>
            </a:r>
            <a:endParaRPr sz="1800"/>
          </a:p>
        </p:txBody>
      </p:sp>
      <p:pic>
        <p:nvPicPr>
          <p:cNvPr id="942" name="Google Shape;9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925" y="1028700"/>
            <a:ext cx="4465577" cy="280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28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944" name="Google Shape;944;p28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5" name="Google Shape;94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9"/>
          <p:cNvSpPr txBox="1"/>
          <p:nvPr>
            <p:ph idx="4294967295" type="body"/>
          </p:nvPr>
        </p:nvSpPr>
        <p:spPr>
          <a:xfrm>
            <a:off x="457200" y="631827"/>
            <a:ext cx="3703200" cy="39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rPr>
              <a:t>WEBSITE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Final Design and Abilities 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Provides a big-picture view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Designed to provide many insights into disease location and prediction</a:t>
            </a:r>
            <a:endParaRPr sz="1800"/>
          </a:p>
        </p:txBody>
      </p:sp>
      <p:grpSp>
        <p:nvGrpSpPr>
          <p:cNvPr id="951" name="Google Shape;951;p29"/>
          <p:cNvGrpSpPr/>
          <p:nvPr/>
        </p:nvGrpSpPr>
        <p:grpSpPr>
          <a:xfrm rot="-5400000">
            <a:off x="5164450" y="373572"/>
            <a:ext cx="2119546" cy="4396359"/>
            <a:chOff x="2547150" y="238125"/>
            <a:chExt cx="2525675" cy="5238750"/>
          </a:xfrm>
        </p:grpSpPr>
        <p:sp>
          <p:nvSpPr>
            <p:cNvPr id="952" name="Google Shape;952;p29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6E8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" name="Google Shape;956;p29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957" name="Google Shape;957;p29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8" name="Google Shape;95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9" name="Google Shape;959;p29"/>
          <p:cNvPicPr preferRelativeResize="0"/>
          <p:nvPr/>
        </p:nvPicPr>
        <p:blipFill rotWithShape="1">
          <a:blip r:embed="rId4">
            <a:alphaModFix/>
          </a:blip>
          <a:srcRect b="0" l="-19244" r="20906" t="0"/>
          <a:stretch/>
        </p:blipFill>
        <p:spPr>
          <a:xfrm>
            <a:off x="3542350" y="1582475"/>
            <a:ext cx="4454826" cy="19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0"/>
          <p:cNvSpPr txBox="1"/>
          <p:nvPr>
            <p:ph idx="4294967295" type="ctrTitle"/>
          </p:nvPr>
        </p:nvSpPr>
        <p:spPr>
          <a:xfrm>
            <a:off x="701529" y="11261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940" u="sng">
                <a:solidFill>
                  <a:schemeClr val="hlink"/>
                </a:solidFill>
                <a:hlinkClick r:id="rId3"/>
              </a:rPr>
              <a:t>westcs.club/going_viral</a:t>
            </a:r>
            <a:endParaRPr sz="5940"/>
          </a:p>
        </p:txBody>
      </p:sp>
      <p:grpSp>
        <p:nvGrpSpPr>
          <p:cNvPr id="965" name="Google Shape;965;p30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966" name="Google Shape;966;p30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7" name="Google Shape;96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8" name="Google Shape;9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837" y="2362150"/>
            <a:ext cx="3792326" cy="2385049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1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 </a:t>
            </a:r>
            <a:r>
              <a:rPr lang="en"/>
              <a:t> </a:t>
            </a:r>
            <a:endParaRPr/>
          </a:p>
        </p:txBody>
      </p:sp>
      <p:sp>
        <p:nvSpPr>
          <p:cNvPr id="974" name="Google Shape;974;p31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plan on running our business </a:t>
            </a:r>
            <a:endParaRPr/>
          </a:p>
        </p:txBody>
      </p:sp>
      <p:sp>
        <p:nvSpPr>
          <p:cNvPr id="975" name="Google Shape;975;p31"/>
          <p:cNvSpPr/>
          <p:nvPr/>
        </p:nvSpPr>
        <p:spPr>
          <a:xfrm>
            <a:off x="6898679" y="1890725"/>
            <a:ext cx="1968744" cy="2701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4</a:t>
            </a:r>
          </a:p>
        </p:txBody>
      </p:sp>
      <p:grpSp>
        <p:nvGrpSpPr>
          <p:cNvPr id="976" name="Google Shape;976;p31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977" name="Google Shape;977;p31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8" name="Google Shape;97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9" name="Google Shape;9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800" y="2369935"/>
            <a:ext cx="4183276" cy="2353092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2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Description</a:t>
            </a:r>
            <a:endParaRPr/>
          </a:p>
        </p:txBody>
      </p:sp>
      <p:sp>
        <p:nvSpPr>
          <p:cNvPr id="985" name="Google Shape;985;p32"/>
          <p:cNvSpPr txBox="1"/>
          <p:nvPr>
            <p:ph idx="1" type="body"/>
          </p:nvPr>
        </p:nvSpPr>
        <p:spPr>
          <a:xfrm>
            <a:off x="739675" y="1218000"/>
            <a:ext cx="3730800" cy="15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Flexible </a:t>
            </a:r>
            <a:r>
              <a:rPr lang="en"/>
              <a:t>system</a:t>
            </a:r>
            <a:r>
              <a:rPr lang="en"/>
              <a:t>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Applicable to any </a:t>
            </a:r>
            <a:r>
              <a:rPr lang="en"/>
              <a:t>infectious</a:t>
            </a:r>
            <a:r>
              <a:rPr lang="en"/>
              <a:t> </a:t>
            </a:r>
            <a:r>
              <a:rPr lang="en"/>
              <a:t>respiratory</a:t>
            </a:r>
            <a:r>
              <a:rPr lang="en"/>
              <a:t> disease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Public benefit </a:t>
            </a:r>
            <a:endParaRPr/>
          </a:p>
        </p:txBody>
      </p:sp>
      <p:sp>
        <p:nvSpPr>
          <p:cNvPr id="986" name="Google Shape;986;p32"/>
          <p:cNvSpPr txBox="1"/>
          <p:nvPr>
            <p:ph idx="2" type="body"/>
          </p:nvPr>
        </p:nvSpPr>
        <p:spPr>
          <a:xfrm>
            <a:off x="4634225" y="1217998"/>
            <a:ext cx="37308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Weaknesses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Difficulty gathering large data sets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Way to render the map with multiple rates of infection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Threats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Medical field advances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Too much </a:t>
            </a:r>
            <a:r>
              <a:rPr lang="en"/>
              <a:t>surveillance</a:t>
            </a:r>
            <a:r>
              <a:rPr lang="en"/>
              <a:t> and </a:t>
            </a:r>
            <a:r>
              <a:rPr lang="en"/>
              <a:t>possibility</a:t>
            </a:r>
            <a:r>
              <a:rPr lang="en"/>
              <a:t> of “invasion of privacy”</a:t>
            </a:r>
            <a:endParaRPr/>
          </a:p>
        </p:txBody>
      </p:sp>
      <p:grpSp>
        <p:nvGrpSpPr>
          <p:cNvPr id="987" name="Google Shape;987;p32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988" name="Google Shape;988;p32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9" name="Google Shape;98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0" name="Google Shape;990;p32"/>
          <p:cNvSpPr txBox="1"/>
          <p:nvPr>
            <p:ph idx="2" type="body"/>
          </p:nvPr>
        </p:nvSpPr>
        <p:spPr>
          <a:xfrm>
            <a:off x="739675" y="2779800"/>
            <a:ext cx="37308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Strengths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High accuracy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Wide diversity of applications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Opportunity</a:t>
            </a:r>
            <a:r>
              <a:rPr lang="en"/>
              <a:t>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Untouched market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3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</a:t>
            </a:r>
            <a:endParaRPr/>
          </a:p>
        </p:txBody>
      </p:sp>
      <p:sp>
        <p:nvSpPr>
          <p:cNvPr id="996" name="Google Shape;996;p33"/>
          <p:cNvSpPr txBox="1"/>
          <p:nvPr>
            <p:ph idx="1" type="body"/>
          </p:nvPr>
        </p:nvSpPr>
        <p:spPr>
          <a:xfrm>
            <a:off x="739675" y="1218002"/>
            <a:ext cx="3730800" cy="23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Untouched market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Just need one </a:t>
            </a:r>
            <a:r>
              <a:rPr lang="en"/>
              <a:t>community</a:t>
            </a:r>
            <a:r>
              <a:rPr lang="en"/>
              <a:t>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Infrastructure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Currently no competition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Low price: $25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Marketed to anyone</a:t>
            </a:r>
            <a:endParaRPr/>
          </a:p>
        </p:txBody>
      </p:sp>
      <p:sp>
        <p:nvSpPr>
          <p:cNvPr id="997" name="Google Shape;997;p33"/>
          <p:cNvSpPr txBox="1"/>
          <p:nvPr>
            <p:ph idx="2" type="body"/>
          </p:nvPr>
        </p:nvSpPr>
        <p:spPr>
          <a:xfrm>
            <a:off x="4695000" y="1217998"/>
            <a:ext cx="37308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Community pitches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Sell to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Governments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Hospitals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Airlines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Grocery</a:t>
            </a:r>
            <a:r>
              <a:rPr lang="en"/>
              <a:t> Stores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Businesses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Public faci</a:t>
            </a:r>
            <a:r>
              <a:rPr lang="en"/>
              <a:t>lities</a:t>
            </a:r>
            <a:endParaRPr/>
          </a:p>
        </p:txBody>
      </p:sp>
      <p:grpSp>
        <p:nvGrpSpPr>
          <p:cNvPr id="998" name="Google Shape;998;p33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999" name="Google Shape;999;p33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0" name="Google Shape;100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1" name="Google Shape;10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075" y="3364200"/>
            <a:ext cx="2745600" cy="15444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6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INNOVATION</a:t>
            </a:r>
            <a:endParaRPr/>
          </a:p>
        </p:txBody>
      </p:sp>
      <p:sp>
        <p:nvSpPr>
          <p:cNvPr id="790" name="Google Shape;790;p16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is, how it is planned to operate, how it was made</a:t>
            </a:r>
            <a:endParaRPr/>
          </a:p>
        </p:txBody>
      </p:sp>
      <p:sp>
        <p:nvSpPr>
          <p:cNvPr id="791" name="Google Shape;791;p16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1</a:t>
            </a:r>
          </a:p>
        </p:txBody>
      </p:sp>
      <p:pic>
        <p:nvPicPr>
          <p:cNvPr id="792" name="Google Shape;792;p16"/>
          <p:cNvPicPr preferRelativeResize="0"/>
          <p:nvPr/>
        </p:nvPicPr>
        <p:blipFill rotWithShape="1">
          <a:blip r:embed="rId4">
            <a:alphaModFix/>
          </a:blip>
          <a:srcRect b="23074" l="25635" r="15133" t="12579"/>
          <a:stretch/>
        </p:blipFill>
        <p:spPr>
          <a:xfrm>
            <a:off x="3405625" y="2510650"/>
            <a:ext cx="2599526" cy="15885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3" name="Google Shape;793;p16"/>
          <p:cNvPicPr preferRelativeResize="0"/>
          <p:nvPr/>
        </p:nvPicPr>
        <p:blipFill rotWithShape="1">
          <a:blip r:embed="rId5">
            <a:alphaModFix/>
          </a:blip>
          <a:srcRect b="0" l="9208" r="11814" t="0"/>
          <a:stretch/>
        </p:blipFill>
        <p:spPr>
          <a:xfrm>
            <a:off x="828300" y="3111125"/>
            <a:ext cx="1875251" cy="1780927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94" name="Google Shape;794;p16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795" name="Google Shape;795;p16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6" name="Google Shape;79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4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</a:t>
            </a:r>
            <a:endParaRPr/>
          </a:p>
        </p:txBody>
      </p:sp>
      <p:grpSp>
        <p:nvGrpSpPr>
          <p:cNvPr id="1007" name="Google Shape;1007;p34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1008" name="Google Shape;1008;p34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9" name="Google Shape;100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0" name="Google Shape;10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75" y="1217925"/>
            <a:ext cx="3765350" cy="22976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1" name="Google Shape;10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4950" y="2469825"/>
            <a:ext cx="3946825" cy="22976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5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Plan </a:t>
            </a:r>
            <a:endParaRPr/>
          </a:p>
        </p:txBody>
      </p:sp>
      <p:grpSp>
        <p:nvGrpSpPr>
          <p:cNvPr id="1017" name="Google Shape;1017;p35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1018" name="Google Shape;1018;p35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19" name="Google Shape;1019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020" name="Google Shape;1020;p35"/>
          <p:cNvGraphicFramePr/>
          <p:nvPr/>
        </p:nvGraphicFramePr>
        <p:xfrm>
          <a:off x="832052" y="13673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{3124A1B7-BE82-4947-B288-EFBB9441E379}</a:tableStyleId>
              </a:tblPr>
              <a:tblGrid>
                <a:gridCol w="2531200"/>
                <a:gridCol w="2531200"/>
                <a:gridCol w="2531200"/>
              </a:tblGrid>
              <a:tr h="399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Items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Price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Amount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399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PCB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$0.80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399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Sipeed M1W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$8.70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399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OV2640 Camera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$1.00</a:t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399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Mems Microphone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$1.00</a:t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399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Miscellaneous SMD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$0.50</a:t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399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Assembly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$3.00</a:t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347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Total</a:t>
                      </a:r>
                      <a:endParaRPr sz="1800">
                        <a:solidFill>
                          <a:srgbClr val="FFFFFF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$15.00</a:t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Note: Sold for $25</a:t>
                      </a:r>
                      <a:endParaRPr sz="1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E86B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7"/>
          <p:cNvSpPr txBox="1"/>
          <p:nvPr>
            <p:ph type="title"/>
          </p:nvPr>
        </p:nvSpPr>
        <p:spPr>
          <a:xfrm>
            <a:off x="729000" y="67550"/>
            <a:ext cx="18150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</a:t>
            </a:r>
            <a:r>
              <a:rPr lang="en" sz="2000"/>
              <a:t>iometrically</a:t>
            </a:r>
            <a:endParaRPr sz="2000"/>
          </a:p>
        </p:txBody>
      </p:sp>
      <p:sp>
        <p:nvSpPr>
          <p:cNvPr id="802" name="Google Shape;802;p17"/>
          <p:cNvSpPr txBox="1"/>
          <p:nvPr>
            <p:ph type="title"/>
          </p:nvPr>
        </p:nvSpPr>
        <p:spPr>
          <a:xfrm>
            <a:off x="729000" y="911075"/>
            <a:ext cx="18150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</a:t>
            </a:r>
            <a:r>
              <a:rPr lang="en" sz="2000"/>
              <a:t>bservant</a:t>
            </a:r>
            <a:endParaRPr sz="2000"/>
          </a:p>
        </p:txBody>
      </p:sp>
      <p:sp>
        <p:nvSpPr>
          <p:cNvPr id="803" name="Google Shape;803;p17"/>
          <p:cNvSpPr txBox="1"/>
          <p:nvPr>
            <p:ph type="title"/>
          </p:nvPr>
        </p:nvSpPr>
        <p:spPr>
          <a:xfrm>
            <a:off x="729000" y="1754600"/>
            <a:ext cx="18150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</a:t>
            </a:r>
            <a:r>
              <a:rPr lang="en" sz="2000"/>
              <a:t>utomatic</a:t>
            </a:r>
            <a:endParaRPr sz="2000"/>
          </a:p>
        </p:txBody>
      </p:sp>
      <p:sp>
        <p:nvSpPr>
          <p:cNvPr id="804" name="Google Shape;804;p17"/>
          <p:cNvSpPr txBox="1"/>
          <p:nvPr>
            <p:ph type="title"/>
          </p:nvPr>
        </p:nvSpPr>
        <p:spPr>
          <a:xfrm>
            <a:off x="729000" y="2598126"/>
            <a:ext cx="18150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</a:t>
            </a:r>
            <a:r>
              <a:rPr lang="en" sz="2000"/>
              <a:t>espiratory</a:t>
            </a:r>
            <a:endParaRPr sz="2000"/>
          </a:p>
        </p:txBody>
      </p:sp>
      <p:sp>
        <p:nvSpPr>
          <p:cNvPr id="805" name="Google Shape;805;p17"/>
          <p:cNvSpPr txBox="1"/>
          <p:nvPr>
            <p:ph type="title"/>
          </p:nvPr>
        </p:nvSpPr>
        <p:spPr>
          <a:xfrm>
            <a:off x="729000" y="3441651"/>
            <a:ext cx="18150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</a:t>
            </a:r>
            <a:r>
              <a:rPr lang="en" sz="2000"/>
              <a:t>isease</a:t>
            </a:r>
            <a:endParaRPr sz="2000"/>
          </a:p>
        </p:txBody>
      </p:sp>
      <p:sp>
        <p:nvSpPr>
          <p:cNvPr id="806" name="Google Shape;806;p17"/>
          <p:cNvSpPr txBox="1"/>
          <p:nvPr>
            <p:ph type="title"/>
          </p:nvPr>
        </p:nvSpPr>
        <p:spPr>
          <a:xfrm>
            <a:off x="729000" y="4285176"/>
            <a:ext cx="18150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</a:t>
            </a:r>
            <a:r>
              <a:rPr lang="en" sz="2000"/>
              <a:t>etection</a:t>
            </a:r>
            <a:endParaRPr sz="2000"/>
          </a:p>
        </p:txBody>
      </p:sp>
      <p:sp>
        <p:nvSpPr>
          <p:cNvPr id="807" name="Google Shape;807;p17"/>
          <p:cNvSpPr txBox="1"/>
          <p:nvPr>
            <p:ph type="title"/>
          </p:nvPr>
        </p:nvSpPr>
        <p:spPr>
          <a:xfrm>
            <a:off x="3853200" y="219950"/>
            <a:ext cx="5022900" cy="7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BOARDD</a:t>
            </a:r>
            <a:endParaRPr/>
          </a:p>
        </p:txBody>
      </p:sp>
      <p:sp>
        <p:nvSpPr>
          <p:cNvPr id="808" name="Google Shape;808;p17"/>
          <p:cNvSpPr txBox="1"/>
          <p:nvPr/>
        </p:nvSpPr>
        <p:spPr>
          <a:xfrm>
            <a:off x="3899275" y="1007525"/>
            <a:ext cx="49992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-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 device meant to monitor the spread of infectious diseases 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throughout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communities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9" name="Google Shape;809;p17"/>
          <p:cNvSpPr txBox="1"/>
          <p:nvPr/>
        </p:nvSpPr>
        <p:spPr>
          <a:xfrm>
            <a:off x="3899275" y="2362025"/>
            <a:ext cx="49992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-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Prototype based off ESP32 and Sipeed M1.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10" name="Google Shape;810;p17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811" name="Google Shape;811;p17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2" name="Google Shape;81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17"/>
          <p:cNvGrpSpPr/>
          <p:nvPr/>
        </p:nvGrpSpPr>
        <p:grpSpPr>
          <a:xfrm>
            <a:off x="3950100" y="3750725"/>
            <a:ext cx="1835800" cy="1155326"/>
            <a:chOff x="3899275" y="3750725"/>
            <a:chExt cx="1835800" cy="1155326"/>
          </a:xfrm>
        </p:grpSpPr>
        <p:pic>
          <p:nvPicPr>
            <p:cNvPr id="814" name="Google Shape;81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99275" y="3750725"/>
              <a:ext cx="813226" cy="1155324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15" name="Google Shape;815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2500" y="3750725"/>
              <a:ext cx="1022575" cy="1155326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816" name="Google Shape;816;p17"/>
          <p:cNvPicPr preferRelativeResize="0"/>
          <p:nvPr/>
        </p:nvPicPr>
        <p:blipFill rotWithShape="1">
          <a:blip r:embed="rId6">
            <a:alphaModFix/>
          </a:blip>
          <a:srcRect b="0" l="6454" r="0" t="0"/>
          <a:stretch/>
        </p:blipFill>
        <p:spPr>
          <a:xfrm>
            <a:off x="5832675" y="3750725"/>
            <a:ext cx="1921400" cy="115532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8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BOARDD </a:t>
            </a:r>
            <a:r>
              <a:rPr lang="en"/>
              <a:t>Server</a:t>
            </a:r>
            <a:r>
              <a:rPr lang="en"/>
              <a:t> and Website</a:t>
            </a:r>
            <a:endParaRPr/>
          </a:p>
        </p:txBody>
      </p:sp>
      <p:sp>
        <p:nvSpPr>
          <p:cNvPr id="822" name="Google Shape;822;p18"/>
          <p:cNvSpPr txBox="1"/>
          <p:nvPr>
            <p:ph idx="1" type="body"/>
          </p:nvPr>
        </p:nvSpPr>
        <p:spPr>
          <a:xfrm>
            <a:off x="739675" y="1218002"/>
            <a:ext cx="3730800" cy="23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BOARDD Server is: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Where all the BOARD data ends up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Process the data into powerful visual displays</a:t>
            </a:r>
            <a:endParaRPr/>
          </a:p>
        </p:txBody>
      </p:sp>
      <p:sp>
        <p:nvSpPr>
          <p:cNvPr id="823" name="Google Shape;823;p18"/>
          <p:cNvSpPr txBox="1"/>
          <p:nvPr>
            <p:ph idx="2" type="body"/>
          </p:nvPr>
        </p:nvSpPr>
        <p:spPr>
          <a:xfrm>
            <a:off x="4695000" y="1217998"/>
            <a:ext cx="37308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it works: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Receives</a:t>
            </a:r>
            <a:r>
              <a:rPr lang="en"/>
              <a:t> </a:t>
            </a:r>
            <a:r>
              <a:rPr lang="en"/>
              <a:t>coordinates</a:t>
            </a:r>
            <a:r>
              <a:rPr lang="en"/>
              <a:t> and case number from boards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Compiles the data into a “raw” geojson file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Uses the raw file to generate the other data visualizations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t/>
            </a:r>
            <a:endParaRPr/>
          </a:p>
        </p:txBody>
      </p:sp>
      <p:grpSp>
        <p:nvGrpSpPr>
          <p:cNvPr id="824" name="Google Shape;824;p18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825" name="Google Shape;825;p18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6" name="Google Shape;82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7" name="Google Shape;827;p18"/>
          <p:cNvGrpSpPr/>
          <p:nvPr/>
        </p:nvGrpSpPr>
        <p:grpSpPr>
          <a:xfrm>
            <a:off x="630425" y="3677125"/>
            <a:ext cx="3646948" cy="1155325"/>
            <a:chOff x="919250" y="3799300"/>
            <a:chExt cx="3646948" cy="1155325"/>
          </a:xfrm>
        </p:grpSpPr>
        <p:pic>
          <p:nvPicPr>
            <p:cNvPr id="828" name="Google Shape;82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12287" y="3799300"/>
              <a:ext cx="2053910" cy="1155325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29" name="Google Shape;82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19250" y="3799300"/>
              <a:ext cx="1540434" cy="1155325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9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Plan </a:t>
            </a:r>
            <a:endParaRPr/>
          </a:p>
        </p:txBody>
      </p:sp>
      <p:grpSp>
        <p:nvGrpSpPr>
          <p:cNvPr id="835" name="Google Shape;835;p19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836" name="Google Shape;836;p19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7" name="Google Shape;83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8" name="Google Shape;838;p19"/>
          <p:cNvPicPr preferRelativeResize="0"/>
          <p:nvPr/>
        </p:nvPicPr>
        <p:blipFill rotWithShape="1">
          <a:blip r:embed="rId4">
            <a:alphaModFix/>
          </a:blip>
          <a:srcRect b="2079" l="0" r="0" t="2079"/>
          <a:stretch/>
        </p:blipFill>
        <p:spPr>
          <a:xfrm>
            <a:off x="1408925" y="1609826"/>
            <a:ext cx="6169200" cy="31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0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844" name="Google Shape;844;p20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 it solves, how it </a:t>
            </a:r>
            <a:r>
              <a:rPr lang="en"/>
              <a:t>solves</a:t>
            </a:r>
            <a:r>
              <a:rPr lang="en"/>
              <a:t> it, what makes it unique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5" name="Google Shape;845;p20"/>
          <p:cNvSpPr/>
          <p:nvPr/>
        </p:nvSpPr>
        <p:spPr>
          <a:xfrm>
            <a:off x="7227979" y="1983513"/>
            <a:ext cx="1751814" cy="27504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2</a:t>
            </a:r>
          </a:p>
        </p:txBody>
      </p:sp>
      <p:grpSp>
        <p:nvGrpSpPr>
          <p:cNvPr id="846" name="Google Shape;846;p20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847" name="Google Shape;847;p20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8" name="Google Shape;84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9" name="Google Shape;8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75" y="2422329"/>
            <a:ext cx="2436024" cy="13702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0" name="Google Shape;850;p20"/>
          <p:cNvPicPr preferRelativeResize="0"/>
          <p:nvPr/>
        </p:nvPicPr>
        <p:blipFill rotWithShape="1">
          <a:blip r:embed="rId6">
            <a:alphaModFix/>
          </a:blip>
          <a:srcRect b="0" l="21428" r="21820" t="0"/>
          <a:stretch/>
        </p:blipFill>
        <p:spPr>
          <a:xfrm>
            <a:off x="5221249" y="2699525"/>
            <a:ext cx="1232461" cy="1318478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1" name="Google Shape;851;p20"/>
          <p:cNvPicPr preferRelativeResize="0"/>
          <p:nvPr/>
        </p:nvPicPr>
        <p:blipFill rotWithShape="1">
          <a:blip r:embed="rId7">
            <a:alphaModFix/>
          </a:blip>
          <a:srcRect b="0" l="30958" r="0" t="0"/>
          <a:stretch/>
        </p:blipFill>
        <p:spPr>
          <a:xfrm>
            <a:off x="3397375" y="3521600"/>
            <a:ext cx="1310801" cy="12676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1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857" name="Google Shape;857;p21"/>
          <p:cNvSpPr txBox="1"/>
          <p:nvPr>
            <p:ph idx="1" type="body"/>
          </p:nvPr>
        </p:nvSpPr>
        <p:spPr>
          <a:xfrm>
            <a:off x="739675" y="1218000"/>
            <a:ext cx="7686000" cy="23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Not easy to keep yourself safe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Constant uncertainty if you will catch the virus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˗"/>
            </a:pPr>
            <a:r>
              <a:rPr lang="en"/>
              <a:t>To provide fast and accurate disease tracking to people around the world to improve </a:t>
            </a:r>
            <a:r>
              <a:rPr lang="en"/>
              <a:t>safety</a:t>
            </a:r>
            <a:r>
              <a:rPr lang="en"/>
              <a:t> and lower </a:t>
            </a:r>
            <a:r>
              <a:rPr lang="en"/>
              <a:t>transmission</a:t>
            </a:r>
            <a:r>
              <a:rPr lang="en"/>
              <a:t>.</a:t>
            </a:r>
            <a:endParaRPr/>
          </a:p>
        </p:txBody>
      </p:sp>
      <p:grpSp>
        <p:nvGrpSpPr>
          <p:cNvPr id="858" name="Google Shape;858;p21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859" name="Google Shape;859;p21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0" name="Google Shape;86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1" name="Google Shape;861;p21"/>
          <p:cNvGrpSpPr/>
          <p:nvPr/>
        </p:nvGrpSpPr>
        <p:grpSpPr>
          <a:xfrm>
            <a:off x="892066" y="3777100"/>
            <a:ext cx="6732156" cy="1106252"/>
            <a:chOff x="815866" y="3777100"/>
            <a:chExt cx="6732156" cy="1106252"/>
          </a:xfrm>
        </p:grpSpPr>
        <p:pic>
          <p:nvPicPr>
            <p:cNvPr id="862" name="Google Shape;86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5866" y="3777100"/>
              <a:ext cx="1754039" cy="1106252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63" name="Google Shape;86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69900" y="3777100"/>
              <a:ext cx="1659375" cy="1106250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64" name="Google Shape;864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29269" y="3777313"/>
              <a:ext cx="1659376" cy="1105821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65" name="Google Shape;865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88650" y="3793875"/>
              <a:ext cx="1659372" cy="1089475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2"/>
          <p:cNvSpPr txBox="1"/>
          <p:nvPr>
            <p:ph type="title"/>
          </p:nvPr>
        </p:nvSpPr>
        <p:spPr>
          <a:xfrm>
            <a:off x="739675" y="2488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r>
              <a:rPr lang="en"/>
              <a:t>:</a:t>
            </a:r>
            <a:endParaRPr/>
          </a:p>
        </p:txBody>
      </p:sp>
      <p:sp>
        <p:nvSpPr>
          <p:cNvPr id="871" name="Google Shape;871;p22"/>
          <p:cNvSpPr txBox="1"/>
          <p:nvPr>
            <p:ph idx="1" type="body"/>
          </p:nvPr>
        </p:nvSpPr>
        <p:spPr>
          <a:xfrm>
            <a:off x="739675" y="1218000"/>
            <a:ext cx="7869600" cy="23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 AI to: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Detect the disease in an area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Automatically</a:t>
            </a:r>
            <a:r>
              <a:rPr lang="en"/>
              <a:t> make maps to convey that information to people</a:t>
            </a:r>
            <a:endParaRPr/>
          </a:p>
        </p:txBody>
      </p:sp>
      <p:grpSp>
        <p:nvGrpSpPr>
          <p:cNvPr id="872" name="Google Shape;872;p22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873" name="Google Shape;873;p22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4" name="Google Shape;87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5" name="Google Shape;875;p22"/>
          <p:cNvGrpSpPr/>
          <p:nvPr/>
        </p:nvGrpSpPr>
        <p:grpSpPr>
          <a:xfrm>
            <a:off x="892075" y="3541793"/>
            <a:ext cx="7429890" cy="1246208"/>
            <a:chOff x="739675" y="3541793"/>
            <a:chExt cx="7429890" cy="1246208"/>
          </a:xfrm>
        </p:grpSpPr>
        <p:pic>
          <p:nvPicPr>
            <p:cNvPr id="876" name="Google Shape;87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70600" y="3541795"/>
              <a:ext cx="2215475" cy="1246205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77" name="Google Shape;87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55150" y="3541800"/>
              <a:ext cx="2215454" cy="1246201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78" name="Google Shape;878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86075" y="3541800"/>
              <a:ext cx="783490" cy="1246199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879" name="Google Shape;879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9675" y="3541793"/>
              <a:ext cx="2215474" cy="1246207"/>
            </a:xfrm>
            <a:prstGeom prst="rect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BOARDD </a:t>
            </a:r>
            <a:endParaRPr/>
          </a:p>
        </p:txBody>
      </p:sp>
      <p:sp>
        <p:nvSpPr>
          <p:cNvPr id="885" name="Google Shape;885;p23"/>
          <p:cNvSpPr/>
          <p:nvPr/>
        </p:nvSpPr>
        <p:spPr>
          <a:xfrm>
            <a:off x="6898679" y="1890725"/>
            <a:ext cx="1800930" cy="27996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3</a:t>
            </a:r>
          </a:p>
        </p:txBody>
      </p:sp>
      <p:grpSp>
        <p:nvGrpSpPr>
          <p:cNvPr id="886" name="Google Shape;886;p23"/>
          <p:cNvGrpSpPr/>
          <p:nvPr/>
        </p:nvGrpSpPr>
        <p:grpSpPr>
          <a:xfrm>
            <a:off x="7754072" y="266656"/>
            <a:ext cx="1143914" cy="888665"/>
            <a:chOff x="4488075" y="2610625"/>
            <a:chExt cx="1999500" cy="1433100"/>
          </a:xfrm>
        </p:grpSpPr>
        <p:sp>
          <p:nvSpPr>
            <p:cNvPr id="887" name="Google Shape;887;p23"/>
            <p:cNvSpPr/>
            <p:nvPr/>
          </p:nvSpPr>
          <p:spPr>
            <a:xfrm>
              <a:off x="4488075" y="2610625"/>
              <a:ext cx="1999500" cy="14331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8" name="Google Shape;88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0575" y="2722328"/>
              <a:ext cx="1581150" cy="1209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9" name="Google Shape;8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375" y="2462685"/>
            <a:ext cx="4183276" cy="2353092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0" name="Google Shape;890;p23"/>
          <p:cNvSpPr txBox="1"/>
          <p:nvPr/>
        </p:nvSpPr>
        <p:spPr>
          <a:xfrm>
            <a:off x="527900" y="1537800"/>
            <a:ext cx="60255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 detailed description of our entire product</a:t>
            </a:r>
            <a:endParaRPr sz="1800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34373D"/>
      </a:dk1>
      <a:lt1>
        <a:srgbClr val="FFFFFF"/>
      </a:lt1>
      <a:dk2>
        <a:srgbClr val="CDD2DB"/>
      </a:dk2>
      <a:lt2>
        <a:srgbClr val="6A7486"/>
      </a:lt2>
      <a:accent1>
        <a:srgbClr val="465573"/>
      </a:accent1>
      <a:accent2>
        <a:srgbClr val="6E86B6"/>
      </a:accent2>
      <a:accent3>
        <a:srgbClr val="ACBFE6"/>
      </a:accent3>
      <a:accent4>
        <a:srgbClr val="91C05E"/>
      </a:accent4>
      <a:accent5>
        <a:srgbClr val="ACCC88"/>
      </a:accent5>
      <a:accent6>
        <a:srgbClr val="E2F8C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